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73" r:id="rId4"/>
    <p:sldId id="274" r:id="rId5"/>
    <p:sldId id="275" r:id="rId6"/>
    <p:sldId id="276" r:id="rId7"/>
    <p:sldId id="277" r:id="rId8"/>
    <p:sldId id="278" r:id="rId9"/>
    <p:sldId id="268" r:id="rId10"/>
    <p:sldId id="269" r:id="rId11"/>
    <p:sldId id="279" r:id="rId12"/>
    <p:sldId id="261" r:id="rId13"/>
    <p:sldId id="262" r:id="rId14"/>
    <p:sldId id="270" r:id="rId15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87" autoAdjust="0"/>
    <p:restoredTop sz="64114" autoAdjust="0"/>
  </p:normalViewPr>
  <p:slideViewPr>
    <p:cSldViewPr snapToGrid="0">
      <p:cViewPr varScale="1">
        <p:scale>
          <a:sx n="112" d="100"/>
          <a:sy n="112" d="100"/>
        </p:scale>
        <p:origin x="-180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-3948" y="-78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317495078740161"/>
          <c:y val="0"/>
          <c:w val="0.73669266732283467"/>
          <c:h val="0.7126972104945809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доходы/ доп.НДФЛ, 
дотация на ВБО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2019 год 
(факт)</c:v>
                </c:pt>
                <c:pt idx="1">
                  <c:v>2020 год 
(на 01.10.20)</c:v>
                </c:pt>
                <c:pt idx="2">
                  <c:v>2021 год 
(прогноз)</c:v>
                </c:pt>
                <c:pt idx="3">
                  <c:v>2022 год
(прогноз)</c:v>
                </c:pt>
                <c:pt idx="4">
                  <c:v>2023 год 
(прогноз)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690999.1</c:v>
                </c:pt>
                <c:pt idx="1">
                  <c:v>688693.3</c:v>
                </c:pt>
                <c:pt idx="2">
                  <c:v>707451.2</c:v>
                </c:pt>
                <c:pt idx="3">
                  <c:v>669299.9</c:v>
                </c:pt>
                <c:pt idx="4">
                  <c:v>683787.1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6D5-42A7-AD02-8E252624FDB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2019 год 
(факт)</c:v>
                </c:pt>
                <c:pt idx="1">
                  <c:v>2020 год 
(на 01.10.20)</c:v>
                </c:pt>
                <c:pt idx="2">
                  <c:v>2021 год 
(прогноз)</c:v>
                </c:pt>
                <c:pt idx="3">
                  <c:v>2022 год
(прогноз)</c:v>
                </c:pt>
                <c:pt idx="4">
                  <c:v>2023 год 
(прогноз)</c:v>
                </c:pt>
              </c:strCache>
            </c:strRef>
          </c:cat>
          <c:val>
            <c:numRef>
              <c:f>Лист1!$C$2:$C$6</c:f>
              <c:numCache>
                <c:formatCode>#,##0.0</c:formatCode>
                <c:ptCount val="5"/>
                <c:pt idx="0">
                  <c:v>36756.6</c:v>
                </c:pt>
                <c:pt idx="1">
                  <c:v>31701.4</c:v>
                </c:pt>
                <c:pt idx="2">
                  <c:v>30362.7</c:v>
                </c:pt>
                <c:pt idx="3">
                  <c:v>30460.7</c:v>
                </c:pt>
                <c:pt idx="4">
                  <c:v>30560.7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6D5-42A7-AD02-8E252624FDB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Дотации на сбалансированность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7.1457923013769728E-2"/>
                  <c:y val="-0.14863258176305469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-</a:t>
                    </a:r>
                    <a:r>
                      <a:rPr lang="ru-RU" dirty="0" smtClean="0"/>
                      <a:t>7,6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96D5-42A7-AD02-8E252624FDB7}"/>
                </c:ext>
              </c:extLst>
            </c:dLbl>
            <c:dLbl>
              <c:idx val="1"/>
              <c:layout>
                <c:manualLayout>
                  <c:x val="7.0343668777995666E-2"/>
                  <c:y val="-0.108444608318606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-</a:t>
                    </a:r>
                    <a:r>
                      <a:rPr lang="ru-RU" dirty="0" smtClean="0"/>
                      <a:t>8,7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96D5-42A7-AD02-8E252624FDB7}"/>
                </c:ext>
              </c:extLst>
            </c:dLbl>
            <c:dLbl>
              <c:idx val="2"/>
              <c:layout>
                <c:manualLayout>
                  <c:x val="7.0377359293179717E-2"/>
                  <c:y val="-2.514814967812136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-7,2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96D5-42A7-AD02-8E252624FDB7}"/>
                </c:ext>
              </c:extLst>
            </c:dLbl>
            <c:dLbl>
              <c:idx val="3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6D5-42A7-AD02-8E252624FDB7}"/>
                </c:ext>
              </c:extLst>
            </c:dLbl>
            <c:dLbl>
              <c:idx val="4"/>
              <c:layout>
                <c:manualLayout>
                  <c:x val="-4.7541060315380655E-2"/>
                  <c:y val="-4.810997431428851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+1,4%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2019 год 
(факт)</c:v>
                </c:pt>
                <c:pt idx="1">
                  <c:v>2020 год 
(на 01.10.20)</c:v>
                </c:pt>
                <c:pt idx="2">
                  <c:v>2021 год 
(прогноз)</c:v>
                </c:pt>
                <c:pt idx="3">
                  <c:v>2022 год
(прогноз)</c:v>
                </c:pt>
                <c:pt idx="4">
                  <c:v>2023 год 
(прогноз)</c:v>
                </c:pt>
              </c:strCache>
            </c:strRef>
          </c:cat>
          <c:val>
            <c:numRef>
              <c:f>Лист1!$D$2:$D$6</c:f>
              <c:numCache>
                <c:formatCode>#,##0.0</c:formatCode>
                <c:ptCount val="5"/>
                <c:pt idx="0">
                  <c:v>136433.60000000001</c:v>
                </c:pt>
                <c:pt idx="1">
                  <c:v>15219.5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96D5-42A7-AD02-8E252624FDB7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Целевые поступления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7107584056371444E-2"/>
                  <c:y val="-0.2081804646666937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1 741 461,9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96D5-42A7-AD02-8E252624FDB7}"/>
                </c:ext>
              </c:extLst>
            </c:dLbl>
            <c:dLbl>
              <c:idx val="1"/>
              <c:layout>
                <c:manualLayout>
                  <c:x val="1.3844816272965878E-2"/>
                  <c:y val="-0.1971453666234392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1 609 094,3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96D5-42A7-AD02-8E252624FDB7}"/>
                </c:ext>
              </c:extLst>
            </c:dLbl>
            <c:dLbl>
              <c:idx val="2"/>
              <c:layout>
                <c:manualLayout>
                  <c:x val="1.7052493438320208E-2"/>
                  <c:y val="-0.1857955977299019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1 468 630,5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96D5-42A7-AD02-8E252624FDB7}"/>
                </c:ext>
              </c:extLst>
            </c:dLbl>
            <c:dLbl>
              <c:idx val="3"/>
              <c:layout>
                <c:manualLayout>
                  <c:x val="1.3899934383202099E-2"/>
                  <c:y val="-0.1718399169918043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1 362 508,5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96D5-42A7-AD02-8E252624FDB7}"/>
                </c:ext>
              </c:extLst>
            </c:dLbl>
            <c:dLbl>
              <c:idx val="4"/>
              <c:layout>
                <c:manualLayout>
                  <c:x val="1.8368110236220474E-2"/>
                  <c:y val="-0.1672394345210983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1 381 274,7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2019 год 
(факт)</c:v>
                </c:pt>
                <c:pt idx="1">
                  <c:v>2020 год 
(на 01.10.20)</c:v>
                </c:pt>
                <c:pt idx="2">
                  <c:v>2021 год 
(прогноз)</c:v>
                </c:pt>
                <c:pt idx="3">
                  <c:v>2022 год
(прогноз)</c:v>
                </c:pt>
                <c:pt idx="4">
                  <c:v>2023 год 
(прогноз)</c:v>
                </c:pt>
              </c:strCache>
            </c:strRef>
          </c:cat>
          <c:val>
            <c:numRef>
              <c:f>Лист1!$E$2:$E$6</c:f>
              <c:numCache>
                <c:formatCode>#,##0.0</c:formatCode>
                <c:ptCount val="5"/>
                <c:pt idx="0">
                  <c:v>877272.7</c:v>
                </c:pt>
                <c:pt idx="1">
                  <c:v>873480.1</c:v>
                </c:pt>
                <c:pt idx="2">
                  <c:v>730816.6</c:v>
                </c:pt>
                <c:pt idx="3">
                  <c:v>662747.9</c:v>
                </c:pt>
                <c:pt idx="4">
                  <c:v>666926.9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96D5-42A7-AD02-8E252624FD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gapDepth val="95"/>
        <c:shape val="cylinder"/>
        <c:axId val="119170560"/>
        <c:axId val="122364480"/>
        <c:axId val="0"/>
      </c:bar3DChart>
      <c:catAx>
        <c:axId val="1191705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22364480"/>
        <c:crosses val="autoZero"/>
        <c:auto val="1"/>
        <c:lblAlgn val="ctr"/>
        <c:lblOffset val="100"/>
        <c:noMultiLvlLbl val="0"/>
      </c:catAx>
      <c:valAx>
        <c:axId val="122364480"/>
        <c:scaling>
          <c:orientation val="minMax"/>
        </c:scaling>
        <c:delete val="0"/>
        <c:axPos val="l"/>
        <c:majorGridlines/>
        <c:numFmt formatCode="#,##0.0" sourceLinked="1"/>
        <c:majorTickMark val="none"/>
        <c:minorTickMark val="none"/>
        <c:tickLblPos val="none"/>
        <c:crossAx val="11917056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spPr>
    <a:scene3d>
      <a:camera prst="orthographicFront"/>
      <a:lightRig rig="threePt" dir="t"/>
    </a:scene3d>
    <a:sp3d>
      <a:bevelT prst="relaxedInset"/>
    </a:sp3d>
  </c:spPr>
  <c:txPr>
    <a:bodyPr/>
    <a:lstStyle/>
    <a:p>
      <a:pPr>
        <a:defRPr sz="16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1596813926204221"/>
          <c:w val="1"/>
          <c:h val="0.7248010136779913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8.6544864886356758E-4"/>
                  <c:y val="0.206664912107515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F466-44A6-951F-5AD2750EAA3C}"/>
                </c:ext>
              </c:extLst>
            </c:dLbl>
            <c:dLbl>
              <c:idx val="1"/>
              <c:layout>
                <c:manualLayout>
                  <c:x val="1.0929129056213694E-2"/>
                  <c:y val="-6.90638196704952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466-44A6-951F-5AD2750EAA3C}"/>
                </c:ext>
              </c:extLst>
            </c:dLbl>
            <c:dLbl>
              <c:idx val="2"/>
              <c:layout>
                <c:manualLayout>
                  <c:x val="6.7624268912431368E-3"/>
                  <c:y val="-4.55062652631873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7624268912431368E-3"/>
                  <c:y val="-6.82593978947806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0143640336864539E-2"/>
                  <c:y val="-9.10125305263731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НДФЛ +доп.норматив (дотация на ВБО)</c:v>
                </c:pt>
                <c:pt idx="1">
                  <c:v>Акцизы</c:v>
                </c:pt>
                <c:pt idx="2">
                  <c:v>УСН, ЕНВД, Патент</c:v>
                </c:pt>
                <c:pt idx="3">
                  <c:v>Налоги на имущество</c:v>
                </c:pt>
                <c:pt idx="4">
                  <c:v>Гос.пошлина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626413.69999999995</c:v>
                </c:pt>
                <c:pt idx="1">
                  <c:v>6725.9</c:v>
                </c:pt>
                <c:pt idx="2">
                  <c:v>41711.9</c:v>
                </c:pt>
                <c:pt idx="3">
                  <c:v>14055.2</c:v>
                </c:pt>
                <c:pt idx="4">
                  <c:v>2092.4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466-44A6-951F-5AD2750EAA3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0347116614768151E-4"/>
                  <c:y val="0.2074824124555306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F466-44A6-951F-5AD2750EAA3C}"/>
                </c:ext>
              </c:extLst>
            </c:dLbl>
            <c:dLbl>
              <c:idx val="1"/>
              <c:layout>
                <c:manualLayout>
                  <c:x val="7.889498039783659E-3"/>
                  <c:y val="-4.55062652631873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889498039783659E-3"/>
                  <c:y val="-4.55062652631865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7624268912430535E-3"/>
                  <c:y val="-4.55062652631865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2318000195950637E-2"/>
                  <c:y val="-2.35575544073086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F466-44A6-951F-5AD2750EAA3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НДФЛ +доп.норматив (дотация на ВБО)</c:v>
                </c:pt>
                <c:pt idx="1">
                  <c:v>Акцизы</c:v>
                </c:pt>
                <c:pt idx="2">
                  <c:v>УСН, ЕНВД, Патент</c:v>
                </c:pt>
                <c:pt idx="3">
                  <c:v>Налоги на имущество</c:v>
                </c:pt>
                <c:pt idx="4">
                  <c:v>Гос.пошлина</c:v>
                </c:pt>
              </c:strCache>
            </c:strRef>
          </c:cat>
          <c:val>
            <c:numRef>
              <c:f>Лист1!$C$2:$C$6</c:f>
              <c:numCache>
                <c:formatCode>#,##0.0</c:formatCode>
                <c:ptCount val="5"/>
                <c:pt idx="0">
                  <c:v>619567.30000000005</c:v>
                </c:pt>
                <c:pt idx="1">
                  <c:v>6290</c:v>
                </c:pt>
                <c:pt idx="2">
                  <c:v>38065.800000000003</c:v>
                </c:pt>
                <c:pt idx="3">
                  <c:v>23120.2</c:v>
                </c:pt>
                <c:pt idx="4">
                  <c:v>1650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F466-44A6-951F-5AD2750EAA3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2021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9923423058846247E-3"/>
                  <c:y val="0.198190534732656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F466-44A6-951F-5AD2750EAA3C}"/>
                </c:ext>
              </c:extLst>
            </c:dLbl>
            <c:dLbl>
              <c:idx val="1"/>
              <c:layout>
                <c:manualLayout>
                  <c:x val="7.8894980397836174E-3"/>
                  <c:y val="-4.55062652631865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6353557427026137E-3"/>
                  <c:y val="-6.82593978947798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7.889498039783659E-3"/>
                  <c:y val="-9.10125305263731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9.0165691883241812E-3"/>
                  <c:y val="-4.55062652631865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НДФЛ +доп.норматив (дотация на ВБО)</c:v>
                </c:pt>
                <c:pt idx="1">
                  <c:v>Акцизы</c:v>
                </c:pt>
                <c:pt idx="2">
                  <c:v>УСН, ЕНВД, Патент</c:v>
                </c:pt>
                <c:pt idx="3">
                  <c:v>Налоги на имущество</c:v>
                </c:pt>
                <c:pt idx="4">
                  <c:v>Гос.пошлина</c:v>
                </c:pt>
              </c:strCache>
            </c:strRef>
          </c:cat>
          <c:val>
            <c:numRef>
              <c:f>Лист1!$D$2:$D$6</c:f>
              <c:numCache>
                <c:formatCode>#,##0.0</c:formatCode>
                <c:ptCount val="5"/>
                <c:pt idx="0">
                  <c:v>646564.19999999995</c:v>
                </c:pt>
                <c:pt idx="1">
                  <c:v>5843.5</c:v>
                </c:pt>
                <c:pt idx="2">
                  <c:v>32433</c:v>
                </c:pt>
                <c:pt idx="3">
                  <c:v>20724.900000000001</c:v>
                </c:pt>
                <c:pt idx="4">
                  <c:v>1885.6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F466-44A6-951F-5AD2750EAA3C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2022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3888711397369226E-3"/>
                  <c:y val="0.206169538786835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F466-44A6-951F-5AD2750EAA3C}"/>
                </c:ext>
              </c:extLst>
            </c:dLbl>
            <c:dLbl>
              <c:idx val="1"/>
              <c:layout>
                <c:manualLayout>
                  <c:x val="9.0165691883241413E-3"/>
                  <c:y val="-2.27531326315932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7624268912431368E-3"/>
                  <c:y val="-4.55062652631865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7624268912430535E-3"/>
                  <c:y val="-9.10125305263739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9.0165691883241812E-3"/>
                  <c:y val="-4.55062652631865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НДФЛ +доп.норматив (дотация на ВБО)</c:v>
                </c:pt>
                <c:pt idx="1">
                  <c:v>Акцизы</c:v>
                </c:pt>
                <c:pt idx="2">
                  <c:v>УСН, ЕНВД, Патент</c:v>
                </c:pt>
                <c:pt idx="3">
                  <c:v>Налоги на имущество</c:v>
                </c:pt>
                <c:pt idx="4">
                  <c:v>Гос.пошлина</c:v>
                </c:pt>
              </c:strCache>
            </c:strRef>
          </c:cat>
          <c:val>
            <c:numRef>
              <c:f>Лист1!$E$2:$E$6</c:f>
              <c:numCache>
                <c:formatCode>#,##0.0</c:formatCode>
                <c:ptCount val="5"/>
                <c:pt idx="0">
                  <c:v>607290.39999999991</c:v>
                </c:pt>
                <c:pt idx="1">
                  <c:v>5843.5</c:v>
                </c:pt>
                <c:pt idx="2">
                  <c:v>32433</c:v>
                </c:pt>
                <c:pt idx="3">
                  <c:v>21847.4</c:v>
                </c:pt>
                <c:pt idx="4">
                  <c:v>1885.6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F466-44A6-951F-5AD2750EAA3C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1269824027807952E-3"/>
                  <c:y val="0.204778193684339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0165691883242229E-3"/>
                  <c:y val="-6.82593978947798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889498039783659E-3"/>
                  <c:y val="-2.27531326315932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1270711485405227E-2"/>
                  <c:y val="-6.82593978947798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3524853782486274E-2"/>
                  <c:y val="-4.55062652631865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 algn="ctr">
                  <a:defRPr lang="ru-RU" sz="2000" b="1" i="0" u="none" strike="noStrike" kern="1200" baseline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НДФЛ +доп.норматив (дотация на ВБО)</c:v>
                </c:pt>
                <c:pt idx="1">
                  <c:v>Акцизы</c:v>
                </c:pt>
                <c:pt idx="2">
                  <c:v>УСН, ЕНВД, Патент</c:v>
                </c:pt>
                <c:pt idx="3">
                  <c:v>Налоги на имущество</c:v>
                </c:pt>
                <c:pt idx="4">
                  <c:v>Гос.пошлина</c:v>
                </c:pt>
              </c:strCache>
            </c:strRef>
          </c:cat>
          <c:val>
            <c:numRef>
              <c:f>Лист1!$F$2:$F$6</c:f>
              <c:numCache>
                <c:formatCode>#,##0.0</c:formatCode>
                <c:ptCount val="5"/>
                <c:pt idx="0">
                  <c:v>620805.10000000009</c:v>
                </c:pt>
                <c:pt idx="1">
                  <c:v>5843.5</c:v>
                </c:pt>
                <c:pt idx="2">
                  <c:v>32433</c:v>
                </c:pt>
                <c:pt idx="3">
                  <c:v>22819.9</c:v>
                </c:pt>
                <c:pt idx="4">
                  <c:v>1885.6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93603328"/>
        <c:axId val="122367936"/>
        <c:axId val="0"/>
      </c:bar3DChart>
      <c:catAx>
        <c:axId val="93603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2367936"/>
        <c:crosses val="autoZero"/>
        <c:auto val="1"/>
        <c:lblAlgn val="ctr"/>
        <c:lblOffset val="100"/>
        <c:noMultiLvlLbl val="0"/>
      </c:catAx>
      <c:valAx>
        <c:axId val="122367936"/>
        <c:scaling>
          <c:orientation val="minMax"/>
        </c:scaling>
        <c:delete val="1"/>
        <c:axPos val="l"/>
        <c:majorGridlines/>
        <c:numFmt formatCode="#,##0.0" sourceLinked="1"/>
        <c:majorTickMark val="out"/>
        <c:minorTickMark val="none"/>
        <c:tickLblPos val="none"/>
        <c:crossAx val="9360332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6805052493438274"/>
          <c:y val="4.7336383339177592E-2"/>
          <c:w val="0.71184759217400528"/>
          <c:h val="7.351357994743131E-2"/>
        </c:manualLayout>
      </c:layout>
      <c:overlay val="0"/>
      <c:txPr>
        <a:bodyPr/>
        <a:lstStyle/>
        <a:p>
          <a:pPr>
            <a:defRPr sz="2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5080971491026807E-3"/>
                  <c:y val="0.146237546299607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1561-43BB-8BBD-9E4806AB9B07}"/>
                </c:ext>
              </c:extLst>
            </c:dLbl>
            <c:dLbl>
              <c:idx val="1"/>
              <c:layout>
                <c:manualLayout>
                  <c:x val="1.4032305163653353E-2"/>
                  <c:y val="-1.34207753307078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561-43BB-8BBD-9E4806AB9B07}"/>
                </c:ext>
              </c:extLst>
            </c:dLbl>
            <c:dLbl>
              <c:idx val="2"/>
              <c:layout>
                <c:manualLayout>
                  <c:x val="1.3373770409738271E-2"/>
                  <c:y val="-1.35082584966309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1561-43BB-8BBD-9E4806AB9B07}"/>
                </c:ext>
              </c:extLst>
            </c:dLbl>
            <c:dLbl>
              <c:idx val="3"/>
              <c:layout>
                <c:manualLayout>
                  <c:x val="1.3774748241654793E-2"/>
                  <c:y val="-1.57305024466982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561-43BB-8BBD-9E4806AB9B0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</c:v>
                </c:pt>
                <c:pt idx="1">
                  <c:v>платежи за пользование природными ресурсами</c:v>
                </c:pt>
                <c:pt idx="2">
                  <c:v>доходы от продажи активов, оказания услуг</c:v>
                </c:pt>
                <c:pt idx="3">
                  <c:v>сборы, штрафы и санкции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29960.1</c:v>
                </c:pt>
                <c:pt idx="1">
                  <c:v>340.1</c:v>
                </c:pt>
                <c:pt idx="2">
                  <c:v>4518.3999999999996</c:v>
                </c:pt>
                <c:pt idx="3">
                  <c:v>1938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561-43BB-8BBD-9E4806AB9B0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6868852048691356E-3"/>
                  <c:y val="0.161127352675346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1561-43BB-8BBD-9E4806AB9B07}"/>
                </c:ext>
              </c:extLst>
            </c:dLbl>
            <c:dLbl>
              <c:idx val="1"/>
              <c:layout>
                <c:manualLayout>
                  <c:x val="1.6223249372168499E-2"/>
                  <c:y val="-1.35084300322504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1561-43BB-8BBD-9E4806AB9B07}"/>
                </c:ext>
              </c:extLst>
            </c:dLbl>
            <c:dLbl>
              <c:idx val="2"/>
              <c:layout>
                <c:manualLayout>
                  <c:x val="1.3960636425073213E-2"/>
                  <c:y val="-1.34645169136693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1561-43BB-8BBD-9E4806AB9B07}"/>
                </c:ext>
              </c:extLst>
            </c:dLbl>
            <c:dLbl>
              <c:idx val="3"/>
              <c:layout>
                <c:manualLayout>
                  <c:x val="1.3302018238400761E-2"/>
                  <c:y val="-1.34645169136693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1561-43BB-8BBD-9E4806AB9B0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</c:v>
                </c:pt>
                <c:pt idx="1">
                  <c:v>платежи за пользование природными ресурсами</c:v>
                </c:pt>
                <c:pt idx="2">
                  <c:v>доходы от продажи активов, оказания услуг</c:v>
                </c:pt>
                <c:pt idx="3">
                  <c:v>сборы, штрафы и санкции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26513.7</c:v>
                </c:pt>
                <c:pt idx="1">
                  <c:v>674</c:v>
                </c:pt>
                <c:pt idx="2">
                  <c:v>3709.1</c:v>
                </c:pt>
                <c:pt idx="3">
                  <c:v>804.6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1561-43BB-8BBD-9E4806AB9B07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2021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4.9686709996078658E-3"/>
                  <c:y val="0.173474315028252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1561-43BB-8BBD-9E4806AB9B07}"/>
                </c:ext>
              </c:extLst>
            </c:dLbl>
            <c:dLbl>
              <c:idx val="1"/>
              <c:layout>
                <c:manualLayout>
                  <c:x val="1.9072728334598731E-2"/>
                  <c:y val="-1.1111048214717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1561-43BB-8BBD-9E4806AB9B07}"/>
                </c:ext>
              </c:extLst>
            </c:dLbl>
            <c:dLbl>
              <c:idx val="2"/>
              <c:layout>
                <c:manualLayout>
                  <c:x val="1.2571731313148168E-2"/>
                  <c:y val="-1.34646884492888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1561-43BB-8BBD-9E4806AB9B07}"/>
                </c:ext>
              </c:extLst>
            </c:dLbl>
            <c:dLbl>
              <c:idx val="3"/>
              <c:layout>
                <c:manualLayout>
                  <c:x val="1.1913113126475717E-2"/>
                  <c:y val="-1.128601454656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1561-43BB-8BBD-9E4806AB9B0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</c:v>
                </c:pt>
                <c:pt idx="1">
                  <c:v>платежи за пользование природными ресурсами</c:v>
                </c:pt>
                <c:pt idx="2">
                  <c:v>доходы от продажи активов, оказания услуг</c:v>
                </c:pt>
                <c:pt idx="3">
                  <c:v>сборы, штрафы и санкции</c:v>
                </c:pt>
              </c:strCache>
            </c:strRef>
          </c:cat>
          <c:val>
            <c:numRef>
              <c:f>Лист1!$D$2:$D$5</c:f>
              <c:numCache>
                <c:formatCode>#,##0.0</c:formatCode>
                <c:ptCount val="4"/>
                <c:pt idx="0">
                  <c:v>27640.2</c:v>
                </c:pt>
                <c:pt idx="1">
                  <c:v>235.6</c:v>
                </c:pt>
                <c:pt idx="2">
                  <c:v>1937.9</c:v>
                </c:pt>
                <c:pt idx="3">
                  <c:v>549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1561-43BB-8BBD-9E4806AB9B07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2022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5080971491027002E-3"/>
                  <c:y val="0.164272286722474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1561-43BB-8BBD-9E4806AB9B07}"/>
                </c:ext>
              </c:extLst>
            </c:dLbl>
            <c:dLbl>
              <c:idx val="1"/>
              <c:layout>
                <c:manualLayout>
                  <c:x val="1.3774748241654717E-2"/>
                  <c:y val="-1.1111048214717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1561-43BB-8BBD-9E4806AB9B07}"/>
                </c:ext>
              </c:extLst>
            </c:dLbl>
            <c:dLbl>
              <c:idx val="2"/>
              <c:layout>
                <c:manualLayout>
                  <c:x val="1.1182826201223125E-2"/>
                  <c:y val="-1.128601454656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1561-43BB-8BBD-9E4806AB9B07}"/>
                </c:ext>
              </c:extLst>
            </c:dLbl>
            <c:dLbl>
              <c:idx val="3"/>
              <c:layout>
                <c:manualLayout>
                  <c:x val="1.4032305163653353E-2"/>
                  <c:y val="-8.888804264649956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2-1561-43BB-8BBD-9E4806AB9B0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</c:v>
                </c:pt>
                <c:pt idx="1">
                  <c:v>платежи за пользование природными ресурсами</c:v>
                </c:pt>
                <c:pt idx="2">
                  <c:v>доходы от продажи активов, оказания услуг</c:v>
                </c:pt>
                <c:pt idx="3">
                  <c:v>сборы, штрафы и санкции</c:v>
                </c:pt>
              </c:strCache>
            </c:strRef>
          </c:cat>
          <c:val>
            <c:numRef>
              <c:f>Лист1!$E$2:$E$5</c:f>
              <c:numCache>
                <c:formatCode>#,##0.0</c:formatCode>
                <c:ptCount val="4"/>
                <c:pt idx="0">
                  <c:v>27940.2</c:v>
                </c:pt>
                <c:pt idx="1">
                  <c:v>235.6</c:v>
                </c:pt>
                <c:pt idx="2">
                  <c:v>1735.9</c:v>
                </c:pt>
                <c:pt idx="3">
                  <c:v>549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3-1561-43BB-8BBD-9E4806AB9B07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0.154673668064510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953536297421093E-2"/>
                  <c:y val="-1.30710142026347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71515222306582E-2"/>
                  <c:y val="-6.535507101317421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271515222306582E-2"/>
                  <c:y val="-1.08925118355289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 algn="ctr" rtl="0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</c:v>
                </c:pt>
                <c:pt idx="1">
                  <c:v>платежи за пользование природными ресурсами</c:v>
                </c:pt>
                <c:pt idx="2">
                  <c:v>доходы от продажи активов, оказания услуг</c:v>
                </c:pt>
                <c:pt idx="3">
                  <c:v>сборы, штрафы и санкции</c:v>
                </c:pt>
              </c:strCache>
            </c:strRef>
          </c:cat>
          <c:val>
            <c:numRef>
              <c:f>Лист1!$F$2:$F$5</c:f>
              <c:numCache>
                <c:formatCode>#,##0.0</c:formatCode>
                <c:ptCount val="4"/>
                <c:pt idx="0">
                  <c:v>28040.2</c:v>
                </c:pt>
                <c:pt idx="1">
                  <c:v>235.6</c:v>
                </c:pt>
                <c:pt idx="2">
                  <c:v>1735.9</c:v>
                </c:pt>
                <c:pt idx="3">
                  <c:v>549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19512576"/>
        <c:axId val="122371392"/>
        <c:axId val="0"/>
      </c:bar3DChart>
      <c:catAx>
        <c:axId val="119512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2371392"/>
        <c:crosses val="autoZero"/>
        <c:auto val="1"/>
        <c:lblAlgn val="ctr"/>
        <c:lblOffset val="100"/>
        <c:noMultiLvlLbl val="0"/>
      </c:catAx>
      <c:valAx>
        <c:axId val="122371392"/>
        <c:scaling>
          <c:orientation val="minMax"/>
        </c:scaling>
        <c:delete val="1"/>
        <c:axPos val="l"/>
        <c:majorGridlines/>
        <c:numFmt formatCode="#,##0.0" sourceLinked="1"/>
        <c:majorTickMark val="out"/>
        <c:minorTickMark val="none"/>
        <c:tickLblPos val="none"/>
        <c:crossAx val="11951257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0832830271216098"/>
          <c:y val="2.9480156567513644E-2"/>
          <c:w val="0.70367254311387739"/>
          <c:h val="7.0385696124993208E-2"/>
        </c:manualLayout>
      </c:layout>
      <c:overlay val="0"/>
      <c:txPr>
        <a:bodyPr/>
        <a:lstStyle/>
        <a:p>
          <a:pPr>
            <a:defRPr sz="2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2221483524058041"/>
          <c:w val="0.96944444444444478"/>
          <c:h val="0.7571815459810665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3515562620115924E-2"/>
                  <c:y val="-7.76929231869580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219E-4020-B3FD-4D16F65CF8D5}"/>
                </c:ext>
              </c:extLst>
            </c:dLbl>
            <c:dLbl>
              <c:idx val="1"/>
              <c:layout>
                <c:manualLayout>
                  <c:x val="1.4869302909329222E-2"/>
                  <c:y val="-1.16907871709247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219E-4020-B3FD-4D16F65CF8D5}"/>
                </c:ext>
              </c:extLst>
            </c:dLbl>
            <c:dLbl>
              <c:idx val="2"/>
              <c:layout>
                <c:manualLayout>
                  <c:x val="4.5505321047987178E-3"/>
                  <c:y val="0.1713048268853585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219E-4020-B3FD-4D16F65CF8D5}"/>
                </c:ext>
              </c:extLst>
            </c:dLbl>
            <c:dLbl>
              <c:idx val="3"/>
              <c:layout>
                <c:manualLayout>
                  <c:x val="6.8782513296949191E-3"/>
                  <c:y val="-5.940928796387834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219E-4020-B3FD-4D16F65CF8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 
на сбалансированность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
(в т.ч. от юр. и физ.лиц)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136433.59999999998</c:v>
                </c:pt>
                <c:pt idx="1">
                  <c:v>202165.3</c:v>
                </c:pt>
                <c:pt idx="2">
                  <c:v>527967.5</c:v>
                </c:pt>
                <c:pt idx="3">
                  <c:v>147139.9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19E-4020-B3FD-4D16F65CF8D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1834332354918859E-3"/>
                  <c:y val="-1.47393045590203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219E-4020-B3FD-4D16F65CF8D5}"/>
                </c:ext>
              </c:extLst>
            </c:dLbl>
            <c:dLbl>
              <c:idx val="1"/>
              <c:layout>
                <c:manualLayout>
                  <c:x val="1.3927853469425227E-2"/>
                  <c:y val="-1.3048924708541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219E-4020-B3FD-4D16F65CF8D5}"/>
                </c:ext>
              </c:extLst>
            </c:dLbl>
            <c:dLbl>
              <c:idx val="2"/>
              <c:layout>
                <c:manualLayout>
                  <c:x val="8.9732317603196841E-4"/>
                  <c:y val="0.17878692377101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219E-4020-B3FD-4D16F65CF8D5}"/>
                </c:ext>
              </c:extLst>
            </c:dLbl>
            <c:dLbl>
              <c:idx val="3"/>
              <c:layout>
                <c:manualLayout>
                  <c:x val="1.1624640783240292E-2"/>
                  <c:y val="-4.52108435606434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219E-4020-B3FD-4D16F65CF8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 
на сбалансированность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
(в т.ч. от юр. и физ.лиц)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15219.5</c:v>
                </c:pt>
                <c:pt idx="1">
                  <c:v>94795.599999999991</c:v>
                </c:pt>
                <c:pt idx="2">
                  <c:v>578898.29999999993</c:v>
                </c:pt>
                <c:pt idx="3">
                  <c:v>199786.2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219E-4020-B3FD-4D16F65CF8D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2021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1306218531622352E-2"/>
                  <c:y val="-1.695298762643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219E-4020-B3FD-4D16F65CF8D5}"/>
                </c:ext>
              </c:extLst>
            </c:dLbl>
            <c:dLbl>
              <c:idx val="1"/>
              <c:layout>
                <c:manualLayout>
                  <c:x val="1.1668767047112319E-2"/>
                  <c:y val="-1.2808847276234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219E-4020-B3FD-4D16F65CF8D5}"/>
                </c:ext>
              </c:extLst>
            </c:dLbl>
            <c:dLbl>
              <c:idx val="2"/>
              <c:layout>
                <c:manualLayout>
                  <c:x val="8.5328605612735968E-4"/>
                  <c:y val="0.183345806083710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219E-4020-B3FD-4D16F65CF8D5}"/>
                </c:ext>
              </c:extLst>
            </c:dLbl>
            <c:dLbl>
              <c:idx val="3"/>
              <c:layout>
                <c:manualLayout>
                  <c:x val="1.1110944465275279E-2"/>
                  <c:y val="-1.76727038703569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219E-4020-B3FD-4D16F65CF8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 
на сбалансированность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
(в т.ч. от юр. и физ.лиц)</c:v>
                </c:pt>
              </c:strCache>
            </c:strRef>
          </c:cat>
          <c:val>
            <c:numRef>
              <c:f>Лист1!$D$2:$D$5</c:f>
              <c:numCache>
                <c:formatCode>#,##0.0</c:formatCode>
                <c:ptCount val="4"/>
                <c:pt idx="0">
                  <c:v>0</c:v>
                </c:pt>
                <c:pt idx="1">
                  <c:v>68681.8</c:v>
                </c:pt>
                <c:pt idx="2">
                  <c:v>609887.6</c:v>
                </c:pt>
                <c:pt idx="3">
                  <c:v>52247.199999999997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219E-4020-B3FD-4D16F65CF8D5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2022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249395759902847E-2"/>
                  <c:y val="-1.2569115030745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219E-4020-B3FD-4D16F65CF8D5}"/>
                </c:ext>
              </c:extLst>
            </c:dLbl>
            <c:dLbl>
              <c:idx val="1"/>
              <c:layout>
                <c:manualLayout>
                  <c:x val="1.2698379870792868E-2"/>
                  <c:y val="-8.88476352286629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219E-4020-B3FD-4D16F65CF8D5}"/>
                </c:ext>
              </c:extLst>
            </c:dLbl>
            <c:dLbl>
              <c:idx val="2"/>
              <c:layout>
                <c:manualLayout>
                  <c:x val="5.7453287001061715E-4"/>
                  <c:y val="0.182652843545455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219E-4020-B3FD-4D16F65CF8D5}"/>
                </c:ext>
              </c:extLst>
            </c:dLbl>
            <c:dLbl>
              <c:idx val="3"/>
              <c:layout>
                <c:manualLayout>
                  <c:x val="1.4405041127015088E-2"/>
                  <c:y val="-1.57524278714884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2-219E-4020-B3FD-4D16F65CF8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 
на сбалансированность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
(в т.ч. от юр. и физ.лиц)</c:v>
                </c:pt>
              </c:strCache>
            </c:strRef>
          </c:cat>
          <c:val>
            <c:numRef>
              <c:f>Лист1!$E$2:$E$5</c:f>
              <c:numCache>
                <c:formatCode>#,##0.0</c:formatCode>
                <c:ptCount val="4"/>
                <c:pt idx="0">
                  <c:v>0</c:v>
                </c:pt>
                <c:pt idx="1">
                  <c:v>62433.8</c:v>
                </c:pt>
                <c:pt idx="2">
                  <c:v>598063</c:v>
                </c:pt>
                <c:pt idx="3">
                  <c:v>2251.1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3-219E-4020-B3FD-4D16F65CF8D5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2023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849797406962449E-2"/>
                  <c:y val="-8.767745191375023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585540634539241E-2"/>
                  <c:y val="-1.0959681489218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8.3021789247390337E-17"/>
                  <c:y val="0.186314585316719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5849797406962449E-2"/>
                  <c:y val="-2.19193629784375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 algn="ctr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дотации 
на сбалансированность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
(в т.ч. от юр. и физ.лиц)</c:v>
                </c:pt>
              </c:strCache>
            </c:strRef>
          </c:cat>
          <c:val>
            <c:numRef>
              <c:f>Лист1!$F$2:$F$5</c:f>
              <c:numCache>
                <c:formatCode>#,##0.0</c:formatCode>
                <c:ptCount val="4"/>
                <c:pt idx="0">
                  <c:v>0</c:v>
                </c:pt>
                <c:pt idx="1">
                  <c:v>51417.599999999999</c:v>
                </c:pt>
                <c:pt idx="2">
                  <c:v>613493.4</c:v>
                </c:pt>
                <c:pt idx="3">
                  <c:v>2015.9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19732736"/>
        <c:axId val="122407744"/>
        <c:axId val="0"/>
      </c:bar3DChart>
      <c:catAx>
        <c:axId val="119732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2407744"/>
        <c:crosses val="autoZero"/>
        <c:auto val="1"/>
        <c:lblAlgn val="ctr"/>
        <c:lblOffset val="100"/>
        <c:noMultiLvlLbl val="0"/>
      </c:catAx>
      <c:valAx>
        <c:axId val="122407744"/>
        <c:scaling>
          <c:orientation val="minMax"/>
        </c:scaling>
        <c:delete val="1"/>
        <c:axPos val="l"/>
        <c:majorGridlines/>
        <c:numFmt formatCode="#,##0.0" sourceLinked="1"/>
        <c:majorTickMark val="out"/>
        <c:minorTickMark val="none"/>
        <c:tickLblPos val="none"/>
        <c:crossAx val="11973273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5.3562117235345638E-2"/>
          <c:y val="5.6978908001719467E-2"/>
          <c:w val="0.75184093435714583"/>
          <c:h val="7.0819735849238966E-2"/>
        </c:manualLayout>
      </c:layout>
      <c:overlay val="0"/>
      <c:txPr>
        <a:bodyPr/>
        <a:lstStyle/>
        <a:p>
          <a:pPr>
            <a:defRPr sz="2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24CB4B-A4D7-4712-9FD9-8DDB9E60E94C}" type="doc">
      <dgm:prSet loTypeId="urn:microsoft.com/office/officeart/2008/layout/VerticalCurvedList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6C583D0-8A78-45B0-96B3-42E97CCD9013}">
      <dgm:prSet phldrT="[Текст]" custT="1"/>
      <dgm:spPr/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Резервный фонд 1 235,5 тыс. руб.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FBF2732-A240-4847-B44C-5C9648195FCA}" type="parTrans" cxnId="{1291C030-EA46-41B2-958D-63F02EE0149B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C79BA3-6C65-4D61-B118-D1E631FB30B9}" type="sibTrans" cxnId="{1291C030-EA46-41B2-958D-63F02EE0149B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A156BB-901F-47F3-A8C3-D01818266D29}">
      <dgm:prSet phldrT="[Текст]" custT="1"/>
      <dgm:spPr/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Обслуживание муниципального долга 2 373,0 тыс. руб.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B10610-BEAE-48AF-A5C6-87318EB31C4C}" type="parTrans" cxnId="{C7E0AC83-0B35-4617-B735-21C3FB3EB258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4C1B2C-AC32-4DEE-9F59-5E096E5044C4}" type="sibTrans" cxnId="{C7E0AC83-0B35-4617-B735-21C3FB3EB258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EABCA4-9BB3-4DE5-96A8-CD82FD701263}">
      <dgm:prSet phldrT="[Текст]" custT="1"/>
      <dgm:spPr/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Реализация мероприятий инициативного бюджетирования 600,0 тыс. руб.</a:t>
          </a:r>
        </a:p>
      </dgm:t>
    </dgm:pt>
    <dgm:pt modelId="{312DE9B3-2D49-4ACA-B812-4360020DD6E8}" type="parTrans" cxnId="{0EAD48BE-C393-497C-8246-2F3132457046}">
      <dgm:prSet/>
      <dgm:spPr/>
      <dgm:t>
        <a:bodyPr/>
        <a:lstStyle/>
        <a:p>
          <a:endParaRPr lang="ru-RU"/>
        </a:p>
      </dgm:t>
    </dgm:pt>
    <dgm:pt modelId="{3FAFEAD3-C0E9-4E43-9AF0-AD664D20F0F0}" type="sibTrans" cxnId="{0EAD48BE-C393-497C-8246-2F3132457046}">
      <dgm:prSet/>
      <dgm:spPr/>
      <dgm:t>
        <a:bodyPr/>
        <a:lstStyle/>
        <a:p>
          <a:endParaRPr lang="ru-RU"/>
        </a:p>
      </dgm:t>
    </dgm:pt>
    <dgm:pt modelId="{A4DE0A39-8265-4F27-8C8D-BF1B9A4BA4FC}">
      <dgm:prSet phldrT="[Текст]" custT="1"/>
      <dgm:spPr/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Заработная плата (из расчета на среднесписочную численность)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5892D5-668D-4B84-8395-5B5DEA935279}" type="parTrans" cxnId="{CE23FF29-9F26-41B4-8985-1CB7D5F8FAC2}">
      <dgm:prSet/>
      <dgm:spPr/>
      <dgm:t>
        <a:bodyPr/>
        <a:lstStyle/>
        <a:p>
          <a:endParaRPr lang="ru-RU"/>
        </a:p>
      </dgm:t>
    </dgm:pt>
    <dgm:pt modelId="{F1EE85FC-D524-44FD-8C40-1CC38E74887F}" type="sibTrans" cxnId="{CE23FF29-9F26-41B4-8985-1CB7D5F8FAC2}">
      <dgm:prSet/>
      <dgm:spPr/>
      <dgm:t>
        <a:bodyPr/>
        <a:lstStyle/>
        <a:p>
          <a:endParaRPr lang="ru-RU"/>
        </a:p>
      </dgm:t>
    </dgm:pt>
    <dgm:pt modelId="{AFA3EA15-21D6-4A58-8EC3-CDC70DA9B813}">
      <dgm:prSet phldrT="[Текст]" custT="1"/>
      <dgm:spPr/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Коммунальные услуги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B63D4F-E7B8-4245-A00F-0214D3F5931B}" type="parTrans" cxnId="{335EACD7-2366-4A75-84E9-20B9E3E7CBCA}">
      <dgm:prSet/>
      <dgm:spPr/>
      <dgm:t>
        <a:bodyPr/>
        <a:lstStyle/>
        <a:p>
          <a:endParaRPr lang="ru-RU"/>
        </a:p>
      </dgm:t>
    </dgm:pt>
    <dgm:pt modelId="{8C5EE250-F774-4518-B2B0-EAED353E07EE}" type="sibTrans" cxnId="{335EACD7-2366-4A75-84E9-20B9E3E7CBCA}">
      <dgm:prSet/>
      <dgm:spPr/>
      <dgm:t>
        <a:bodyPr/>
        <a:lstStyle/>
        <a:p>
          <a:endParaRPr lang="ru-RU"/>
        </a:p>
      </dgm:t>
    </dgm:pt>
    <dgm:pt modelId="{58028F9F-3314-464F-BFF1-687A3669C0DA}" type="pres">
      <dgm:prSet presAssocID="{4D24CB4B-A4D7-4712-9FD9-8DDB9E60E94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F9532D06-1E6C-4D1E-9689-A3326C83E0C0}" type="pres">
      <dgm:prSet presAssocID="{4D24CB4B-A4D7-4712-9FD9-8DDB9E60E94C}" presName="Name1" presStyleCnt="0"/>
      <dgm:spPr/>
      <dgm:t>
        <a:bodyPr/>
        <a:lstStyle/>
        <a:p>
          <a:endParaRPr lang="ru-RU"/>
        </a:p>
      </dgm:t>
    </dgm:pt>
    <dgm:pt modelId="{2456C394-F318-433E-B189-E356D72215B6}" type="pres">
      <dgm:prSet presAssocID="{4D24CB4B-A4D7-4712-9FD9-8DDB9E60E94C}" presName="cycle" presStyleCnt="0"/>
      <dgm:spPr/>
      <dgm:t>
        <a:bodyPr/>
        <a:lstStyle/>
        <a:p>
          <a:endParaRPr lang="ru-RU"/>
        </a:p>
      </dgm:t>
    </dgm:pt>
    <dgm:pt modelId="{5A5CFA41-0541-425E-8ECE-D79462F4F3C7}" type="pres">
      <dgm:prSet presAssocID="{4D24CB4B-A4D7-4712-9FD9-8DDB9E60E94C}" presName="srcNode" presStyleLbl="node1" presStyleIdx="0" presStyleCnt="5"/>
      <dgm:spPr/>
      <dgm:t>
        <a:bodyPr/>
        <a:lstStyle/>
        <a:p>
          <a:endParaRPr lang="ru-RU"/>
        </a:p>
      </dgm:t>
    </dgm:pt>
    <dgm:pt modelId="{6C46D9E8-CFCD-4CF8-9075-971E8466F536}" type="pres">
      <dgm:prSet presAssocID="{4D24CB4B-A4D7-4712-9FD9-8DDB9E60E94C}" presName="conn" presStyleLbl="parChTrans1D2" presStyleIdx="0" presStyleCnt="1"/>
      <dgm:spPr/>
      <dgm:t>
        <a:bodyPr/>
        <a:lstStyle/>
        <a:p>
          <a:endParaRPr lang="ru-RU"/>
        </a:p>
      </dgm:t>
    </dgm:pt>
    <dgm:pt modelId="{E3AB66D5-0CA7-4CDA-9B1B-E1BF1D125592}" type="pres">
      <dgm:prSet presAssocID="{4D24CB4B-A4D7-4712-9FD9-8DDB9E60E94C}" presName="extraNode" presStyleLbl="node1" presStyleIdx="0" presStyleCnt="5"/>
      <dgm:spPr/>
      <dgm:t>
        <a:bodyPr/>
        <a:lstStyle/>
        <a:p>
          <a:endParaRPr lang="ru-RU"/>
        </a:p>
      </dgm:t>
    </dgm:pt>
    <dgm:pt modelId="{306547DC-8CD4-4FC9-879B-4BD97DF540FD}" type="pres">
      <dgm:prSet presAssocID="{4D24CB4B-A4D7-4712-9FD9-8DDB9E60E94C}" presName="dstNode" presStyleLbl="node1" presStyleIdx="0" presStyleCnt="5"/>
      <dgm:spPr/>
      <dgm:t>
        <a:bodyPr/>
        <a:lstStyle/>
        <a:p>
          <a:endParaRPr lang="ru-RU"/>
        </a:p>
      </dgm:t>
    </dgm:pt>
    <dgm:pt modelId="{8C38EB0D-127B-4539-8289-E99CF7425FC8}" type="pres">
      <dgm:prSet presAssocID="{E6C583D0-8A78-45B0-96B3-42E97CCD9013}" presName="text_1" presStyleLbl="node1" presStyleIdx="0" presStyleCnt="5" custLinFactNeighborY="16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41DA18-E73D-4136-855D-200626FBE01A}" type="pres">
      <dgm:prSet presAssocID="{E6C583D0-8A78-45B0-96B3-42E97CCD9013}" presName="accent_1" presStyleCnt="0"/>
      <dgm:spPr/>
      <dgm:t>
        <a:bodyPr/>
        <a:lstStyle/>
        <a:p>
          <a:endParaRPr lang="ru-RU"/>
        </a:p>
      </dgm:t>
    </dgm:pt>
    <dgm:pt modelId="{9B0B6EF0-293B-44C3-BC81-E08A1C09AE25}" type="pres">
      <dgm:prSet presAssocID="{E6C583D0-8A78-45B0-96B3-42E97CCD9013}" presName="accentRepeatNode" presStyleLbl="solidFgAcc1" presStyleIdx="0" presStyleCnt="5"/>
      <dgm:spPr/>
      <dgm:t>
        <a:bodyPr/>
        <a:lstStyle/>
        <a:p>
          <a:endParaRPr lang="ru-RU"/>
        </a:p>
      </dgm:t>
    </dgm:pt>
    <dgm:pt modelId="{04510E81-FCE4-470F-93E3-88D77DF5F25D}" type="pres">
      <dgm:prSet presAssocID="{12A156BB-901F-47F3-A8C3-D01818266D29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ECDF31-A0E7-414A-8616-46C94CC1BDB8}" type="pres">
      <dgm:prSet presAssocID="{12A156BB-901F-47F3-A8C3-D01818266D29}" presName="accent_2" presStyleCnt="0"/>
      <dgm:spPr/>
      <dgm:t>
        <a:bodyPr/>
        <a:lstStyle/>
        <a:p>
          <a:endParaRPr lang="ru-RU"/>
        </a:p>
      </dgm:t>
    </dgm:pt>
    <dgm:pt modelId="{6541095D-DA79-448A-A083-9D12B5793677}" type="pres">
      <dgm:prSet presAssocID="{12A156BB-901F-47F3-A8C3-D01818266D29}" presName="accentRepeatNode" presStyleLbl="solidFgAcc1" presStyleIdx="1" presStyleCnt="5"/>
      <dgm:spPr/>
      <dgm:t>
        <a:bodyPr/>
        <a:lstStyle/>
        <a:p>
          <a:endParaRPr lang="ru-RU"/>
        </a:p>
      </dgm:t>
    </dgm:pt>
    <dgm:pt modelId="{5BE1E06B-4D61-4292-96FC-1944A94EAEAF}" type="pres">
      <dgm:prSet presAssocID="{A4DE0A39-8265-4F27-8C8D-BF1B9A4BA4FC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7F7CB4-DCCF-4609-A6F6-058BF085765A}" type="pres">
      <dgm:prSet presAssocID="{A4DE0A39-8265-4F27-8C8D-BF1B9A4BA4FC}" presName="accent_3" presStyleCnt="0"/>
      <dgm:spPr/>
    </dgm:pt>
    <dgm:pt modelId="{ED014E1D-677F-468A-A310-4D75CA617959}" type="pres">
      <dgm:prSet presAssocID="{A4DE0A39-8265-4F27-8C8D-BF1B9A4BA4FC}" presName="accentRepeatNode" presStyleLbl="solidFgAcc1" presStyleIdx="2" presStyleCnt="5"/>
      <dgm:spPr/>
    </dgm:pt>
    <dgm:pt modelId="{8CA42D4B-1D67-4327-A6A3-32E82410BFF3}" type="pres">
      <dgm:prSet presAssocID="{AFA3EA15-21D6-4A58-8EC3-CDC70DA9B813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71E273-C701-44EA-8B95-EF8AED1CFD12}" type="pres">
      <dgm:prSet presAssocID="{AFA3EA15-21D6-4A58-8EC3-CDC70DA9B813}" presName="accent_4" presStyleCnt="0"/>
      <dgm:spPr/>
    </dgm:pt>
    <dgm:pt modelId="{DA7DF494-D14A-48DB-BDCC-0E28CB1C4D61}" type="pres">
      <dgm:prSet presAssocID="{AFA3EA15-21D6-4A58-8EC3-CDC70DA9B813}" presName="accentRepeatNode" presStyleLbl="solidFgAcc1" presStyleIdx="3" presStyleCnt="5"/>
      <dgm:spPr/>
    </dgm:pt>
    <dgm:pt modelId="{5204A86E-BC25-4D18-A9BC-F6116E2E7702}" type="pres">
      <dgm:prSet presAssocID="{A2EABCA4-9BB3-4DE5-96A8-CD82FD701263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02CF7A-4F33-48CD-B021-1B63C835B1C7}" type="pres">
      <dgm:prSet presAssocID="{A2EABCA4-9BB3-4DE5-96A8-CD82FD701263}" presName="accent_5" presStyleCnt="0"/>
      <dgm:spPr/>
    </dgm:pt>
    <dgm:pt modelId="{59EFBACB-2093-4CD2-8EF1-D11B22A1FA96}" type="pres">
      <dgm:prSet presAssocID="{A2EABCA4-9BB3-4DE5-96A8-CD82FD701263}" presName="accentRepeatNode" presStyleLbl="solidFgAcc1" presStyleIdx="4" presStyleCnt="5"/>
      <dgm:spPr/>
      <dgm:t>
        <a:bodyPr/>
        <a:lstStyle/>
        <a:p>
          <a:endParaRPr lang="ru-RU"/>
        </a:p>
      </dgm:t>
    </dgm:pt>
  </dgm:ptLst>
  <dgm:cxnLst>
    <dgm:cxn modelId="{CE23FF29-9F26-41B4-8985-1CB7D5F8FAC2}" srcId="{4D24CB4B-A4D7-4712-9FD9-8DDB9E60E94C}" destId="{A4DE0A39-8265-4F27-8C8D-BF1B9A4BA4FC}" srcOrd="2" destOrd="0" parTransId="{795892D5-668D-4B84-8395-5B5DEA935279}" sibTransId="{F1EE85FC-D524-44FD-8C40-1CC38E74887F}"/>
    <dgm:cxn modelId="{35E5FE69-164D-4D95-B09D-86B6007F0839}" type="presOf" srcId="{12A156BB-901F-47F3-A8C3-D01818266D29}" destId="{04510E81-FCE4-470F-93E3-88D77DF5F25D}" srcOrd="0" destOrd="0" presId="urn:microsoft.com/office/officeart/2008/layout/VerticalCurvedList"/>
    <dgm:cxn modelId="{335EACD7-2366-4A75-84E9-20B9E3E7CBCA}" srcId="{4D24CB4B-A4D7-4712-9FD9-8DDB9E60E94C}" destId="{AFA3EA15-21D6-4A58-8EC3-CDC70DA9B813}" srcOrd="3" destOrd="0" parTransId="{C5B63D4F-E7B8-4245-A00F-0214D3F5931B}" sibTransId="{8C5EE250-F774-4518-B2B0-EAED353E07EE}"/>
    <dgm:cxn modelId="{90BE5D1F-13B6-4CBC-86E7-A7C3A2B64C3F}" type="presOf" srcId="{91C79BA3-6C65-4D61-B118-D1E631FB30B9}" destId="{6C46D9E8-CFCD-4CF8-9075-971E8466F536}" srcOrd="0" destOrd="0" presId="urn:microsoft.com/office/officeart/2008/layout/VerticalCurvedList"/>
    <dgm:cxn modelId="{1291C030-EA46-41B2-958D-63F02EE0149B}" srcId="{4D24CB4B-A4D7-4712-9FD9-8DDB9E60E94C}" destId="{E6C583D0-8A78-45B0-96B3-42E97CCD9013}" srcOrd="0" destOrd="0" parTransId="{3FBF2732-A240-4847-B44C-5C9648195FCA}" sibTransId="{91C79BA3-6C65-4D61-B118-D1E631FB30B9}"/>
    <dgm:cxn modelId="{3A9CEDC9-98F0-4F6E-BADA-676DF514D6ED}" type="presOf" srcId="{4D24CB4B-A4D7-4712-9FD9-8DDB9E60E94C}" destId="{58028F9F-3314-464F-BFF1-687A3669C0DA}" srcOrd="0" destOrd="0" presId="urn:microsoft.com/office/officeart/2008/layout/VerticalCurvedList"/>
    <dgm:cxn modelId="{191D72F6-BC01-4C95-81B5-037B371A0D7B}" type="presOf" srcId="{A2EABCA4-9BB3-4DE5-96A8-CD82FD701263}" destId="{5204A86E-BC25-4D18-A9BC-F6116E2E7702}" srcOrd="0" destOrd="0" presId="urn:microsoft.com/office/officeart/2008/layout/VerticalCurvedList"/>
    <dgm:cxn modelId="{0EAD48BE-C393-497C-8246-2F3132457046}" srcId="{4D24CB4B-A4D7-4712-9FD9-8DDB9E60E94C}" destId="{A2EABCA4-9BB3-4DE5-96A8-CD82FD701263}" srcOrd="4" destOrd="0" parTransId="{312DE9B3-2D49-4ACA-B812-4360020DD6E8}" sibTransId="{3FAFEAD3-C0E9-4E43-9AF0-AD664D20F0F0}"/>
    <dgm:cxn modelId="{B873A8D4-E148-4860-A044-1A5060094D74}" type="presOf" srcId="{E6C583D0-8A78-45B0-96B3-42E97CCD9013}" destId="{8C38EB0D-127B-4539-8289-E99CF7425FC8}" srcOrd="0" destOrd="0" presId="urn:microsoft.com/office/officeart/2008/layout/VerticalCurvedList"/>
    <dgm:cxn modelId="{A8597A0A-B788-4D7A-BD13-8E9B6046CB29}" type="presOf" srcId="{AFA3EA15-21D6-4A58-8EC3-CDC70DA9B813}" destId="{8CA42D4B-1D67-4327-A6A3-32E82410BFF3}" srcOrd="0" destOrd="0" presId="urn:microsoft.com/office/officeart/2008/layout/VerticalCurvedList"/>
    <dgm:cxn modelId="{828933EE-41E8-44FB-AA66-57E42B1A6BBA}" type="presOf" srcId="{A4DE0A39-8265-4F27-8C8D-BF1B9A4BA4FC}" destId="{5BE1E06B-4D61-4292-96FC-1944A94EAEAF}" srcOrd="0" destOrd="0" presId="urn:microsoft.com/office/officeart/2008/layout/VerticalCurvedList"/>
    <dgm:cxn modelId="{C7E0AC83-0B35-4617-B735-21C3FB3EB258}" srcId="{4D24CB4B-A4D7-4712-9FD9-8DDB9E60E94C}" destId="{12A156BB-901F-47F3-A8C3-D01818266D29}" srcOrd="1" destOrd="0" parTransId="{3EB10610-BEAE-48AF-A5C6-87318EB31C4C}" sibTransId="{0F4C1B2C-AC32-4DEE-9F59-5E096E5044C4}"/>
    <dgm:cxn modelId="{1B5F8812-AEF4-4697-88F3-4BE27EFACA61}" type="presParOf" srcId="{58028F9F-3314-464F-BFF1-687A3669C0DA}" destId="{F9532D06-1E6C-4D1E-9689-A3326C83E0C0}" srcOrd="0" destOrd="0" presId="urn:microsoft.com/office/officeart/2008/layout/VerticalCurvedList"/>
    <dgm:cxn modelId="{970A3CA5-5719-420B-858C-7CBB02C94DA5}" type="presParOf" srcId="{F9532D06-1E6C-4D1E-9689-A3326C83E0C0}" destId="{2456C394-F318-433E-B189-E356D72215B6}" srcOrd="0" destOrd="0" presId="urn:microsoft.com/office/officeart/2008/layout/VerticalCurvedList"/>
    <dgm:cxn modelId="{BF6D953D-56DA-4D3D-BF57-C2BF9748A84D}" type="presParOf" srcId="{2456C394-F318-433E-B189-E356D72215B6}" destId="{5A5CFA41-0541-425E-8ECE-D79462F4F3C7}" srcOrd="0" destOrd="0" presId="urn:microsoft.com/office/officeart/2008/layout/VerticalCurvedList"/>
    <dgm:cxn modelId="{A2587D35-2810-4D06-A437-3BFD9A8776EA}" type="presParOf" srcId="{2456C394-F318-433E-B189-E356D72215B6}" destId="{6C46D9E8-CFCD-4CF8-9075-971E8466F536}" srcOrd="1" destOrd="0" presId="urn:microsoft.com/office/officeart/2008/layout/VerticalCurvedList"/>
    <dgm:cxn modelId="{BE8FA23D-97C0-4EEF-AE89-C1AF816E514A}" type="presParOf" srcId="{2456C394-F318-433E-B189-E356D72215B6}" destId="{E3AB66D5-0CA7-4CDA-9B1B-E1BF1D125592}" srcOrd="2" destOrd="0" presId="urn:microsoft.com/office/officeart/2008/layout/VerticalCurvedList"/>
    <dgm:cxn modelId="{FAA11E66-B164-45D9-8A1F-D7816C30CCFA}" type="presParOf" srcId="{2456C394-F318-433E-B189-E356D72215B6}" destId="{306547DC-8CD4-4FC9-879B-4BD97DF540FD}" srcOrd="3" destOrd="0" presId="urn:microsoft.com/office/officeart/2008/layout/VerticalCurvedList"/>
    <dgm:cxn modelId="{E04D9CD4-B12C-4BD9-9686-853B863EE9F0}" type="presParOf" srcId="{F9532D06-1E6C-4D1E-9689-A3326C83E0C0}" destId="{8C38EB0D-127B-4539-8289-E99CF7425FC8}" srcOrd="1" destOrd="0" presId="urn:microsoft.com/office/officeart/2008/layout/VerticalCurvedList"/>
    <dgm:cxn modelId="{3D8240B5-7BDC-4C56-B99E-FDF3941F9BF3}" type="presParOf" srcId="{F9532D06-1E6C-4D1E-9689-A3326C83E0C0}" destId="{9241DA18-E73D-4136-855D-200626FBE01A}" srcOrd="2" destOrd="0" presId="urn:microsoft.com/office/officeart/2008/layout/VerticalCurvedList"/>
    <dgm:cxn modelId="{C4046DAB-F48C-461A-98E5-E29F4598E5C5}" type="presParOf" srcId="{9241DA18-E73D-4136-855D-200626FBE01A}" destId="{9B0B6EF0-293B-44C3-BC81-E08A1C09AE25}" srcOrd="0" destOrd="0" presId="urn:microsoft.com/office/officeart/2008/layout/VerticalCurvedList"/>
    <dgm:cxn modelId="{7318DECB-1E49-47C9-965B-501A70B655A6}" type="presParOf" srcId="{F9532D06-1E6C-4D1E-9689-A3326C83E0C0}" destId="{04510E81-FCE4-470F-93E3-88D77DF5F25D}" srcOrd="3" destOrd="0" presId="urn:microsoft.com/office/officeart/2008/layout/VerticalCurvedList"/>
    <dgm:cxn modelId="{F9A784CB-A9C3-4F20-AA5F-B9DBD9F67114}" type="presParOf" srcId="{F9532D06-1E6C-4D1E-9689-A3326C83E0C0}" destId="{14ECDF31-A0E7-414A-8616-46C94CC1BDB8}" srcOrd="4" destOrd="0" presId="urn:microsoft.com/office/officeart/2008/layout/VerticalCurvedList"/>
    <dgm:cxn modelId="{6D495A21-968F-4C92-8E8D-C0C04A74C7B6}" type="presParOf" srcId="{14ECDF31-A0E7-414A-8616-46C94CC1BDB8}" destId="{6541095D-DA79-448A-A083-9D12B5793677}" srcOrd="0" destOrd="0" presId="urn:microsoft.com/office/officeart/2008/layout/VerticalCurvedList"/>
    <dgm:cxn modelId="{A0BB891E-7206-4124-94C7-85A7AC0B88D4}" type="presParOf" srcId="{F9532D06-1E6C-4D1E-9689-A3326C83E0C0}" destId="{5BE1E06B-4D61-4292-96FC-1944A94EAEAF}" srcOrd="5" destOrd="0" presId="urn:microsoft.com/office/officeart/2008/layout/VerticalCurvedList"/>
    <dgm:cxn modelId="{1076B0FF-1970-4744-8657-26483463F68B}" type="presParOf" srcId="{F9532D06-1E6C-4D1E-9689-A3326C83E0C0}" destId="{A67F7CB4-DCCF-4609-A6F6-058BF085765A}" srcOrd="6" destOrd="0" presId="urn:microsoft.com/office/officeart/2008/layout/VerticalCurvedList"/>
    <dgm:cxn modelId="{B9D545F3-EE32-4856-BD01-00ED25F2C38D}" type="presParOf" srcId="{A67F7CB4-DCCF-4609-A6F6-058BF085765A}" destId="{ED014E1D-677F-468A-A310-4D75CA617959}" srcOrd="0" destOrd="0" presId="urn:microsoft.com/office/officeart/2008/layout/VerticalCurvedList"/>
    <dgm:cxn modelId="{FEB9D098-856C-449A-BCA1-E53E8754B2C5}" type="presParOf" srcId="{F9532D06-1E6C-4D1E-9689-A3326C83E0C0}" destId="{8CA42D4B-1D67-4327-A6A3-32E82410BFF3}" srcOrd="7" destOrd="0" presId="urn:microsoft.com/office/officeart/2008/layout/VerticalCurvedList"/>
    <dgm:cxn modelId="{817297A8-7927-4357-9588-F8729BB4DB3E}" type="presParOf" srcId="{F9532D06-1E6C-4D1E-9689-A3326C83E0C0}" destId="{6171E273-C701-44EA-8B95-EF8AED1CFD12}" srcOrd="8" destOrd="0" presId="urn:microsoft.com/office/officeart/2008/layout/VerticalCurvedList"/>
    <dgm:cxn modelId="{E85DCFDD-7771-4974-B63A-B924078A95EC}" type="presParOf" srcId="{6171E273-C701-44EA-8B95-EF8AED1CFD12}" destId="{DA7DF494-D14A-48DB-BDCC-0E28CB1C4D61}" srcOrd="0" destOrd="0" presId="urn:microsoft.com/office/officeart/2008/layout/VerticalCurvedList"/>
    <dgm:cxn modelId="{558DB172-8C8D-4588-8F60-CA034E405E4A}" type="presParOf" srcId="{F9532D06-1E6C-4D1E-9689-A3326C83E0C0}" destId="{5204A86E-BC25-4D18-A9BC-F6116E2E7702}" srcOrd="9" destOrd="0" presId="urn:microsoft.com/office/officeart/2008/layout/VerticalCurvedList"/>
    <dgm:cxn modelId="{13C477DA-2A56-44DA-9BE1-932D01A209D0}" type="presParOf" srcId="{F9532D06-1E6C-4D1E-9689-A3326C83E0C0}" destId="{7102CF7A-4F33-48CD-B021-1B63C835B1C7}" srcOrd="10" destOrd="0" presId="urn:microsoft.com/office/officeart/2008/layout/VerticalCurvedList"/>
    <dgm:cxn modelId="{AFCDA5A5-372D-4AE3-9162-D6B48D5CCEB8}" type="presParOf" srcId="{7102CF7A-4F33-48CD-B021-1B63C835B1C7}" destId="{59EFBACB-2093-4CD2-8EF1-D11B22A1FA9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0.03311</cdr:x>
      <cdr:y>0</cdr:y>
    </cdr:from>
    <cdr:to>
      <cdr:x>0.05212</cdr:x>
      <cdr:y>0.06662</cdr:y>
    </cdr:to>
    <cdr:sp macro="" textlink="">
      <cdr:nvSpPr>
        <cdr:cNvPr id="6" name="Прямоугольник 5"/>
        <cdr:cNvSpPr/>
      </cdr:nvSpPr>
      <cdr:spPr>
        <a:xfrm xmlns:a="http://schemas.openxmlformats.org/drawingml/2006/main">
          <a:off x="321829" y="0"/>
          <a:ext cx="184731" cy="3693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0.85981</cdr:x>
      <cdr:y>0</cdr:y>
    </cdr:from>
    <cdr:to>
      <cdr:x>0.96279</cdr:x>
      <cdr:y>0.06662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8357366" y="-1214422"/>
          <a:ext cx="1000980" cy="3693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dirty="0">
              <a:latin typeface="Times New Roman" pitchFamily="18" charset="0"/>
              <a:cs typeface="Times New Roman" pitchFamily="18" charset="0"/>
            </a:rPr>
            <a:t>тыс.руб.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1" cy="4933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5374" y="0"/>
            <a:ext cx="2918831" cy="4933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5B891-565E-4A31-9E45-057A48AB3823}" type="datetimeFigureOut">
              <a:rPr lang="ru-RU" smtClean="0"/>
              <a:t>27.10.2020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371285"/>
            <a:ext cx="2918831" cy="4933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5374" y="9371285"/>
            <a:ext cx="2918831" cy="4933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389A7-4D38-4816-B8EC-905E13DF5B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624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1" cy="4933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33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4AF985-13C4-4579-801E-90580D423673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7788" y="739775"/>
            <a:ext cx="658018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1" cy="4933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1" cy="4933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5B80C-4FC8-45A9-AC55-F6A7040D3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380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5351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Зарплата на с/</a:t>
            </a:r>
            <a:r>
              <a:rPr lang="ru-RU" dirty="0" err="1" smtClean="0"/>
              <a:t>списочну</a:t>
            </a:r>
            <a:r>
              <a:rPr lang="ru-RU" dirty="0" smtClean="0"/>
              <a:t>, </a:t>
            </a:r>
            <a:r>
              <a:rPr lang="ru-RU" dirty="0" err="1" smtClean="0"/>
              <a:t>корммунальные</a:t>
            </a:r>
            <a:r>
              <a:rPr lang="ru-RU" dirty="0" smtClean="0"/>
              <a:t> услуги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2541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7788" y="739775"/>
            <a:ext cx="6580187" cy="37020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0463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9102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464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7788" y="739775"/>
            <a:ext cx="6580187" cy="37020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7788" y="739775"/>
            <a:ext cx="6580187" cy="37020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062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0622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062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0622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7788" y="739775"/>
            <a:ext cx="6580187" cy="37020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5B80C-4FC8-45A9-AC55-F6A7040D35C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85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774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769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160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179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7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576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653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349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289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82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3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253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3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8D7A-1D92-4036-86A0-625912C45527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663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chemeClr val="accent1">
                <a:lumMod val="5000"/>
                <a:lumOff val="95000"/>
              </a:schemeClr>
            </a:gs>
            <a:gs pos="8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C8D7A-1D92-4036-86A0-625912C45527}" type="datetimeFigureOut">
              <a:rPr lang="ru-RU" smtClean="0"/>
              <a:pPr/>
              <a:t>27.10.2020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A359A-AAC9-4694-B092-9378628EBC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246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" y="0"/>
            <a:ext cx="12191999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58730" y="5740201"/>
            <a:ext cx="4895385" cy="738671"/>
          </a:xfrm>
        </p:spPr>
        <p:txBody>
          <a:bodyPr>
            <a:noAutofit/>
          </a:bodyPr>
          <a:lstStyle/>
          <a:p>
            <a:pPr algn="r"/>
            <a:r>
              <a:rPr lang="ru-RU" sz="2200" b="1" dirty="0">
                <a:latin typeface="Times New Roman" pitchFamily="18" charset="0"/>
                <a:ea typeface="+mj-ea"/>
                <a:cs typeface="Times New Roman" pitchFamily="18" charset="0"/>
              </a:rPr>
              <a:t>Администрация города Покачи</a:t>
            </a:r>
          </a:p>
          <a:p>
            <a:pPr algn="r"/>
            <a:r>
              <a:rPr lang="ru-RU" sz="22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27 октября 2020 года</a:t>
            </a:r>
            <a:endParaRPr lang="ru-RU" sz="22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808512" y="777681"/>
            <a:ext cx="10847959" cy="5080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ХАРАКТЕРИСТИКИ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БЮДЖЕТА ГОРОДА ПОКАЧИ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 2021 ГОД 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 НА ПЛАНОВЫЙ ПЕРИОД 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2022 И 2023 ГОДОВ</a:t>
            </a:r>
            <a:endParaRPr lang="ru-RU" sz="48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" y="0"/>
            <a:ext cx="1114415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55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" y="-2"/>
            <a:ext cx="12191999" cy="6858002"/>
          </a:xfrm>
          <a:prstGeom prst="rect">
            <a:avLst/>
          </a:prstGeom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1114425" y="89223"/>
            <a:ext cx="10839682" cy="1456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Расходы, планируемые в проекте бюджета города Покачи на 2021 год и на плановый период 2022 и 2023 годов </a:t>
            </a:r>
            <a:b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полном  объеме</a:t>
            </a:r>
            <a:endParaRPr lang="ru-RU" sz="3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750468" y="6440382"/>
            <a:ext cx="4653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107512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endParaRPr lang="ru-RU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033669446"/>
              </p:ext>
            </p:extLst>
          </p:nvPr>
        </p:nvGraphicFramePr>
        <p:xfrm>
          <a:off x="10" y="1303318"/>
          <a:ext cx="12192000" cy="5137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0" y="-2"/>
            <a:ext cx="1114415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97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" y="-2"/>
            <a:ext cx="12191999" cy="6858002"/>
          </a:xfrm>
          <a:prstGeom prst="rect">
            <a:avLst/>
          </a:prstGeom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232327" y="2217125"/>
            <a:ext cx="11753384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Источники финансирования дефицита бюджета</a:t>
            </a:r>
            <a:endParaRPr lang="ru-RU" sz="3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733376" y="6433056"/>
            <a:ext cx="4586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" y="0"/>
            <a:ext cx="1114415" cy="11766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" y="-2"/>
            <a:ext cx="1114415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6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" y="0"/>
            <a:ext cx="12191999" cy="6858000"/>
          </a:xfrm>
          <a:prstGeom prst="rect">
            <a:avLst/>
          </a:prstGeom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200723" y="89223"/>
            <a:ext cx="11753384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3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источников финансирования дефицита бюджета на </a:t>
            </a:r>
            <a:r>
              <a:rPr lang="ru-RU" sz="3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2019-2023 годы </a:t>
            </a:r>
            <a:endParaRPr lang="ru-RU" sz="3400" b="1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одержимое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459905"/>
              </p:ext>
            </p:extLst>
          </p:nvPr>
        </p:nvGraphicFramePr>
        <p:xfrm>
          <a:off x="212943" y="1326117"/>
          <a:ext cx="11571708" cy="54709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1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2344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62458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697113"/>
                <a:gridCol w="137585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29847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462124">
                  <a:extLst>
                    <a:ext uri="{9D8B030D-6E8A-4147-A177-3AD203B41FA5}">
                      <a16:colId xmlns:a16="http://schemas.microsoft.com/office/drawing/2014/main" xmlns="" val="297944141"/>
                    </a:ext>
                  </a:extLst>
                </a:gridCol>
              </a:tblGrid>
              <a:tr h="1327159"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исполнено,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40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 план, тыс. руб.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kern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план, </a:t>
                      </a:r>
                    </a:p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(на 01.10.2020)</a:t>
                      </a:r>
                    </a:p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</a:p>
                    <a:p>
                      <a:pPr algn="ctr"/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</a:p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</a:t>
                      </a:r>
                    </a:p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</a:p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</a:t>
                      </a:r>
                    </a:p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</a:p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</a:t>
                      </a:r>
                    </a:p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руб.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37823"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Дефицит(-)</a:t>
                      </a:r>
                    </a:p>
                    <a:p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Профицит(+), </a:t>
                      </a:r>
                    </a:p>
                    <a:p>
                      <a:r>
                        <a:rPr lang="ru-RU" sz="1400" b="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в т.ч.по источникам покрытия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46 256,4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-33 900,0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-117 587,9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-35 000,0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1820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Разница между полученными и погашенными  коммерческими кредитами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33 900,0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33 900,0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35 000,0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11301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Разница между полученными и погашенными  бюджетными кредитами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70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Продажа акций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250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Изменение остатков денежных средств бюджета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-46 256,4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83 687,9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" y="-2"/>
            <a:ext cx="1114415" cy="117663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776511" y="648866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0815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" y="0"/>
            <a:ext cx="12191999" cy="6858000"/>
          </a:xfrm>
          <a:prstGeom prst="rect">
            <a:avLst/>
          </a:prstGeom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1042587" y="89223"/>
            <a:ext cx="10911520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муниципального долга 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бюджета города Покачи в период 2019-2023 годы</a:t>
            </a:r>
            <a:endParaRPr lang="ru-RU" sz="3200" b="1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Содержимое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1601317"/>
              </p:ext>
            </p:extLst>
          </p:nvPr>
        </p:nvGraphicFramePr>
        <p:xfrm>
          <a:off x="200722" y="1326109"/>
          <a:ext cx="11635203" cy="53249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76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4559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71195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702112"/>
                <a:gridCol w="136884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42697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472043">
                  <a:extLst>
                    <a:ext uri="{9D8B030D-6E8A-4147-A177-3AD203B41FA5}">
                      <a16:colId xmlns:a16="http://schemas.microsoft.com/office/drawing/2014/main" xmlns="" val="297944141"/>
                    </a:ext>
                  </a:extLst>
                </a:gridCol>
              </a:tblGrid>
              <a:tr h="1083813"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исполнено,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40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 план, тыс. руб.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</a:p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 (на 01.10.2020), </a:t>
                      </a:r>
                    </a:p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</a:p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</a:t>
                      </a:r>
                    </a:p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</a:p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</a:t>
                      </a:r>
                    </a:p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</a:p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прогноз, </a:t>
                      </a:r>
                    </a:p>
                    <a:p>
                      <a:pPr algn="ct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29791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Долг,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 по структуре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66 300,0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33 900,0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68 900,0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68 900,0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68 900,0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328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  <a:r>
                        <a:rPr lang="ru-RU" sz="140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долга по ц</a:t>
                      </a:r>
                      <a:r>
                        <a:rPr lang="ru-RU" sz="14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енным бумагам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073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долга по</a:t>
                      </a:r>
                      <a:r>
                        <a:rPr lang="ru-RU" sz="140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коммерческим кредитам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66 300,0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33 900,0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68 900,0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68 900,0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68 900,0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44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долга по бюджетным кредитам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366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Объем обязательств по муниципальным гарантиям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4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" y="-2"/>
            <a:ext cx="1114415" cy="117663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1765988" y="648866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49218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" y="0"/>
            <a:ext cx="12191999" cy="6858000"/>
          </a:xfrm>
          <a:prstGeom prst="rect">
            <a:avLst/>
          </a:prstGeom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808512" y="777681"/>
            <a:ext cx="10847959" cy="5080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" y="-2"/>
            <a:ext cx="1114415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426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" y="-1"/>
            <a:ext cx="12191999" cy="6858001"/>
          </a:xfrm>
          <a:prstGeom prst="rect">
            <a:avLst/>
          </a:prstGeom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1016949" y="89223"/>
            <a:ext cx="10937157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бюджета города Покачи </a:t>
            </a:r>
            <a:b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период 2019-2023 годов</a:t>
            </a:r>
            <a:endParaRPr lang="ru-RU" sz="3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853487" y="6457890"/>
            <a:ext cx="3385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28230006"/>
              </p:ext>
            </p:extLst>
          </p:nvPr>
        </p:nvGraphicFramePr>
        <p:xfrm>
          <a:off x="269895" y="1211002"/>
          <a:ext cx="11583592" cy="5464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5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7903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14162"/>
                <a:gridCol w="141416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9113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550035"/>
                <a:gridCol w="155003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439494">
                  <a:extLst>
                    <a:ext uri="{9D8B030D-6E8A-4147-A177-3AD203B41FA5}">
                      <a16:colId xmlns:a16="http://schemas.microsoft.com/office/drawing/2014/main" xmlns="" val="1898379469"/>
                    </a:ext>
                  </a:extLst>
                </a:gridCol>
              </a:tblGrid>
              <a:tr h="1238298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год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исполнено,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40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первоначальный план,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algn="ctr" defTabSz="914400" rtl="0" eaLnBrk="1" fontAlgn="ctr" latinLnBrk="0" hangingPunct="1"/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(на 01.10.20),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темп роста, 2020г.</a:t>
                      </a:r>
                      <a:r>
                        <a:rPr lang="ru-RU" sz="1200" b="1" i="1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(уточненный план)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200" b="1" i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 2019 г.</a:t>
                      </a:r>
                      <a:endParaRPr lang="ru-RU" sz="1200" b="1" i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2021 год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тыс. руб.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400" kern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 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  <a:p>
                      <a:pPr marL="0" algn="ctr" defTabSz="914400" rtl="0" eaLnBrk="1" fontAlgn="ctr" latinLnBrk="0" hangingPunct="1"/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47354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1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  <a:tabLst>
                          <a:tab pos="1341438" algn="l"/>
                        </a:tabLst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1 741 461,9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1 401 180,3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1 609 094,3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92,4%</a:t>
                      </a:r>
                      <a:endParaRPr lang="ru-RU" sz="1200" b="1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>
                        <a:buFontTx/>
                        <a:buNone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1 468 630,5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>
                        <a:buFontTx/>
                        <a:buNone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1 362 508,5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>
                        <a:buFontTx/>
                        <a:buNone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1 381 274,7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71051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т.ч.</a:t>
                      </a:r>
                    </a:p>
                    <a:p>
                      <a:pPr marL="0" algn="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и неналоговые (без </a:t>
                      </a:r>
                      <a:r>
                        <a:rPr lang="ru-RU" sz="1400" kern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доп.норматива</a:t>
                      </a:r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ru-RU" sz="1400" kern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345 381,4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345 916,7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345 916,7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100,2%</a:t>
                      </a:r>
                      <a:endParaRPr lang="ru-RU" sz="12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350 662,5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362 259,5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374 123,6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7952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1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1 695 205,5</a:t>
                      </a:r>
                      <a:endParaRPr lang="ru-RU" sz="14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1 435 080,3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1 726 682,2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101,9%</a:t>
                      </a:r>
                      <a:endParaRPr lang="ru-RU" sz="1200" b="1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1 503 630,5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1 362 508,5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1 381 274,7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53976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т.ч.на </a:t>
                      </a:r>
                      <a:r>
                        <a:rPr lang="ru-RU" sz="1400" kern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</a:t>
                      </a:r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algn="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полномочия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527 969,9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585 600,6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578 899,2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109,6%</a:t>
                      </a:r>
                      <a:endParaRPr lang="ru-RU" sz="12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609 887,6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598 063,0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613 493,4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31059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1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Дефицит/ </a:t>
                      </a:r>
                      <a:r>
                        <a:rPr lang="ru-RU" sz="1400" b="1" kern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профицит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indent="0" algn="r" defTabSz="914400" rtl="0" eaLnBrk="1" fontAlgn="ctr" latinLnBrk="0" hangingPunct="1">
                        <a:buFontTx/>
                        <a:buNone/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46 256,4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-33 900,0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-117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587,9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1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-35 000,0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31059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1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 долга на 31.12.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66 300,0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33 900,0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1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1" i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68 900,0</a:t>
                      </a:r>
                      <a:endParaRPr lang="ru-RU" sz="140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68 900,0</a:t>
                      </a:r>
                      <a:endParaRPr lang="ru-RU" sz="140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noProof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68 900,0</a:t>
                      </a: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" y="0"/>
            <a:ext cx="1114415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99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"/>
            <a:ext cx="12191999" cy="6858002"/>
          </a:xfrm>
          <a:prstGeom prst="rect">
            <a:avLst/>
          </a:prstGeom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232327" y="2217125"/>
            <a:ext cx="11753384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sz="3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8654" y="6433056"/>
            <a:ext cx="3133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" y="0"/>
            <a:ext cx="1114415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15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" y="0"/>
            <a:ext cx="12191999" cy="6858000"/>
          </a:xfrm>
          <a:prstGeom prst="rect">
            <a:avLst/>
          </a:prstGeom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1114425" y="89223"/>
            <a:ext cx="10839681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города Покачи </a:t>
            </a:r>
            <a:b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2019-2023 годы </a:t>
            </a:r>
            <a:endParaRPr lang="ru-RU" sz="3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861563" y="6488668"/>
            <a:ext cx="3304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107512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endParaRPr lang="ru-RU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Содержимое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573446"/>
              </p:ext>
            </p:extLst>
          </p:nvPr>
        </p:nvGraphicFramePr>
        <p:xfrm>
          <a:off x="0" y="1200151"/>
          <a:ext cx="12192000" cy="5543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" y="0"/>
            <a:ext cx="1114415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136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" y="9525"/>
            <a:ext cx="12191999" cy="6848475"/>
          </a:xfrm>
          <a:prstGeom prst="rect">
            <a:avLst/>
          </a:prstGeom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1114425" y="89223"/>
            <a:ext cx="10839682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Налоговые доходы бюджета города Покачи </a:t>
            </a:r>
            <a:b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2019-2023 годах</a:t>
            </a:r>
            <a:endParaRPr lang="ru-RU" sz="3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853008" y="6457890"/>
            <a:ext cx="3389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107512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endParaRPr lang="ru-RU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Содержимое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15774"/>
              </p:ext>
            </p:extLst>
          </p:nvPr>
        </p:nvGraphicFramePr>
        <p:xfrm>
          <a:off x="107512" y="1152526"/>
          <a:ext cx="11848053" cy="55816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" y="0"/>
            <a:ext cx="1114415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951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1341245" y="89223"/>
            <a:ext cx="10612861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Неналоговые доходы бюджета города Покачи </a:t>
            </a:r>
            <a:b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2019-2023 годах</a:t>
            </a:r>
            <a:endParaRPr lang="ru-RU" sz="3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862014" y="6488668"/>
            <a:ext cx="3299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107512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endParaRPr lang="ru-RU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Содержимое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971364"/>
              </p:ext>
            </p:extLst>
          </p:nvPr>
        </p:nvGraphicFramePr>
        <p:xfrm>
          <a:off x="11" y="952107"/>
          <a:ext cx="11985700" cy="58296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" y="0"/>
            <a:ext cx="1114415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273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9050"/>
            <a:ext cx="12191999" cy="6858000"/>
          </a:xfrm>
          <a:prstGeom prst="rect">
            <a:avLst/>
          </a:prstGeom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1114425" y="89223"/>
            <a:ext cx="10839681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бюджета города Покачи в 2019-2023 годах</a:t>
            </a:r>
            <a:endParaRPr lang="ru-RU" sz="3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870108" y="6509861"/>
            <a:ext cx="3218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107512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endParaRPr lang="ru-RU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Содержимое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955809"/>
              </p:ext>
            </p:extLst>
          </p:nvPr>
        </p:nvGraphicFramePr>
        <p:xfrm>
          <a:off x="421562" y="1064036"/>
          <a:ext cx="11217809" cy="5793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" y="0"/>
            <a:ext cx="1114415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7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"/>
            <a:ext cx="12191999" cy="6858002"/>
          </a:xfrm>
          <a:prstGeom prst="rect">
            <a:avLst/>
          </a:prstGeom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232327" y="2217125"/>
            <a:ext cx="11753384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sz="3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8654" y="6433056"/>
            <a:ext cx="3133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" y="0"/>
            <a:ext cx="1114415" cy="11766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" y="-2"/>
            <a:ext cx="1114415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93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299511" cy="6858000"/>
          </a:xfrm>
          <a:prstGeom prst="rect">
            <a:avLst/>
          </a:prstGeom>
        </p:spPr>
      </p:pic>
      <p:sp>
        <p:nvSpPr>
          <p:cNvPr id="5" name="AutoShape 2" descr="C:\Users\User\Desktop\s1200.webp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1114425" y="-2"/>
            <a:ext cx="10871286" cy="10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</a:pPr>
            <a:r>
              <a:rPr lang="ru-RU" sz="3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расходов </a:t>
            </a:r>
            <a:r>
              <a:rPr lang="ru-RU" sz="3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бюджета города Покачи </a:t>
            </a: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2019-2023 годы </a:t>
            </a:r>
            <a:endParaRPr lang="ru-RU" sz="3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970728" y="6457890"/>
            <a:ext cx="3080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107512" y="1303318"/>
            <a:ext cx="11434009" cy="13336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endParaRPr lang="ru-RU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" name="Содержимое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0000629"/>
              </p:ext>
            </p:extLst>
          </p:nvPr>
        </p:nvGraphicFramePr>
        <p:xfrm>
          <a:off x="161597" y="1195744"/>
          <a:ext cx="11617817" cy="5520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8674"/>
                <a:gridCol w="1263842"/>
                <a:gridCol w="1631075"/>
                <a:gridCol w="1529684"/>
                <a:gridCol w="1301489"/>
                <a:gridCol w="1254351"/>
                <a:gridCol w="1254351"/>
                <a:gridCol w="1254351"/>
              </a:tblGrid>
              <a:tr h="1198864"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год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исполнено,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noProof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400" b="1" kern="1200" noProof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первоначальный план,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(на 01.10.20),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темп роста, 2020г.</a:t>
                      </a:r>
                      <a:r>
                        <a:rPr lang="ru-RU" sz="1200" b="1" i="1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(уточненный план)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200" b="1" i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 2019 г.</a:t>
                      </a:r>
                      <a:endParaRPr lang="ru-RU" sz="1200" b="1" i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2021 год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тыс. руб.</a:t>
                      </a: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руб.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ru-RU" sz="1400" kern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прогноз, 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400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руб.</a:t>
                      </a:r>
                    </a:p>
                  </a:txBody>
                  <a:tcPr anchor="ctr">
                    <a:cell3D prstMaterial="dkEdge">
                      <a:bevel prst="cross"/>
                      <a:lightRig rig="flood" dir="t"/>
                    </a:cell3D>
                  </a:tcPr>
                </a:tc>
              </a:tr>
              <a:tr h="72562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всего, 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т.ч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.: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1 695 205,5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1 435 080,3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1 726 682,2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200" b="1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101,9%</a:t>
                      </a:r>
                      <a:endParaRPr lang="ru-RU" sz="1200" b="1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503 630,5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1 362 508,5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1 381 274,7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</a:tr>
              <a:tr h="851824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на</a:t>
                      </a:r>
                      <a:r>
                        <a:rPr kumimoji="0" lang="ru-RU" sz="16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исполнение </a:t>
                      </a:r>
                      <a:r>
                        <a:rPr kumimoji="0" lang="ru-RU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kern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гос.полномочий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21920" marR="12192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527 969,9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585</a:t>
                      </a:r>
                      <a:r>
                        <a:rPr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600,6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578 899,2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200" b="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109,6%</a:t>
                      </a:r>
                      <a:endParaRPr lang="ru-RU" sz="1200" b="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609 887,6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598 063,0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613 493,4</a:t>
                      </a:r>
                      <a:endParaRPr lang="ru-RU" sz="14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</a:tr>
              <a:tr h="110421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на исполнение полномочий по</a:t>
                      </a:r>
                      <a:r>
                        <a:rPr kumimoji="0" lang="ru-RU" sz="1600" kern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ВМЗ, в из них: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21920" marR="12192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1 167 235,6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849 479,7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1 147 783,0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200" i="1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98,3%</a:t>
                      </a:r>
                      <a:endParaRPr lang="ru-RU" sz="1200" i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893 742,9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764 445,5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767 781,3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</a:tr>
              <a:tr h="6647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-за счет целевых поступлений</a:t>
                      </a:r>
                      <a:endParaRPr lang="ru-RU" sz="16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344 408,6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93 366,0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323 510,9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93,9%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120 929,0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64 684,9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53 433,5</a:t>
                      </a:r>
                      <a:endParaRPr kumimoji="0" lang="ru-RU" sz="1200" i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</a:tr>
              <a:tr h="9749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-з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а счет нецелевых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поступлений и  дефицита бюджета</a:t>
                      </a:r>
                      <a:endParaRPr lang="ru-RU" sz="16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200" i="1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822 827,0</a:t>
                      </a:r>
                      <a:endParaRPr kumimoji="0" lang="ru-RU" sz="1200" i="1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200" i="1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756 113,7</a:t>
                      </a:r>
                      <a:endParaRPr kumimoji="0" lang="ru-RU" sz="1200" i="1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i="1" strike="noStrike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i="1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824 272,1</a:t>
                      </a:r>
                    </a:p>
                    <a:p>
                      <a:pPr algn="r" fontAlgn="ctr"/>
                      <a:endParaRPr kumimoji="0" lang="ru-RU" sz="1200" i="1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200" i="1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100,2%</a:t>
                      </a:r>
                      <a:endParaRPr kumimoji="0" lang="ru-RU" sz="1200" i="1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200" i="1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772 813,9</a:t>
                      </a:r>
                      <a:endParaRPr kumimoji="0" lang="ru-RU" sz="1200" i="1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200" i="1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699 760,6</a:t>
                      </a:r>
                      <a:endParaRPr kumimoji="0" lang="ru-RU" sz="1200" i="1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kumimoji="0" lang="ru-RU" sz="1200" i="1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714 347,8</a:t>
                      </a:r>
                      <a:endParaRPr kumimoji="0" lang="ru-RU" sz="1200" i="1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0000" marR="90000" marT="46800" marB="46800" anchor="ctr">
                    <a:cell3D prstMaterial="dkEdge">
                      <a:bevel prst="cross"/>
                      <a:lightRig rig="flood" dir="t"/>
                    </a:cell3D>
                  </a:tcPr>
                </a:tc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" y="-2"/>
            <a:ext cx="1114415" cy="117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978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2632</TotalTime>
  <Words>917</Words>
  <Application>Microsoft Office PowerPoint</Application>
  <PresentationFormat>Произвольный</PresentationFormat>
  <Paragraphs>371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ОСНОВНЫЕ ХАРАКТЕРИСТИКИ БЮДЖЕТА ГОРОДА ПОКАЧИ НА 2021 ГОД  И НА ПЛАНОВЫЙ ПЕРИОД  2022 И 2023 ГОДОВ</vt:lpstr>
      <vt:lpstr>Основные характеристики бюджета города Покачи  в период 2019-2023 годов</vt:lpstr>
      <vt:lpstr>ДОХОДЫ БЮДЖЕТА</vt:lpstr>
      <vt:lpstr>Структура доходов бюджета города Покачи  на 2019-2023 годы </vt:lpstr>
      <vt:lpstr>Налоговые доходы бюджета города Покачи  в 2019-2023 годах</vt:lpstr>
      <vt:lpstr>Неналоговые доходы бюджета города Покачи  в 2019-2023 годах</vt:lpstr>
      <vt:lpstr>Безвозмездные поступления в бюджета города Покачи в 2019-2023 годах</vt:lpstr>
      <vt:lpstr>РАСХОДЫ БЮДЖЕТА</vt:lpstr>
      <vt:lpstr>Структура расходов бюджета города Покачи  на 2019-2023 годы </vt:lpstr>
      <vt:lpstr>Расходы, планируемые в проекте бюджета города Покачи на 2021 год и на плановый период 2022 и 2023 годов  в полном  объеме</vt:lpstr>
      <vt:lpstr>Источники финансирования дефицита бюджета</vt:lpstr>
      <vt:lpstr>Структура источников финансирования дефицита бюджета на 2019-2023 годы </vt:lpstr>
      <vt:lpstr>Структура муниципального долга  бюджета города Покачи в период 2019-2023 годы</vt:lpstr>
      <vt:lpstr>  Спасибо за внимание!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Острешкина Наталья Иосифовна</cp:lastModifiedBy>
  <cp:revision>236</cp:revision>
  <cp:lastPrinted>2020-10-06T14:25:21Z</cp:lastPrinted>
  <dcterms:created xsi:type="dcterms:W3CDTF">2019-09-17T05:02:43Z</dcterms:created>
  <dcterms:modified xsi:type="dcterms:W3CDTF">2020-10-27T12:45:17Z</dcterms:modified>
</cp:coreProperties>
</file>